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hyperlink" Target="https://www.predictiveinsightsai.com/about" TargetMode="External"/><Relationship Id="rId4" Type="http://schemas.openxmlformats.org/officeDocument/2006/relationships/hyperlink" Target="https://www.predictiveinsightsai.com/samuel-castillo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predictiveinsightsai.com/testimonials.html" TargetMode="External"/><Relationship Id="rId3" Type="http://schemas.openxmlformats.org/officeDocument/2006/relationships/hyperlink" Target="https://www.predictiveinsightsai.com/privacy.html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hyperlink" Target="https://www.predictiveinsightsai.com/github_pages_american_statistical_association_datafest.html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predictiveinsightsai.com/contac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91640"/>
            <a:ext cx="658368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400" b="1">
                <a:solidFill>
                  <a:srgbClr val="7FDBFF"/>
                </a:solidFill>
                <a:latin typeface="Calibri"/>
              </a:rPr>
              <a:t>PREDICTIVE INSIGHTS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57400"/>
            <a:ext cx="6675120" cy="1554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</a:rPr>
              <a:t>AI risk forecasting for EU AI Act alignment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794760"/>
            <a:ext cx="6217920" cy="1005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000" b="0">
                <a:solidFill>
                  <a:srgbClr val="B7CBE0"/>
                </a:solidFill>
                <a:latin typeface="Calibri"/>
              </a:rPr>
              <a:t>Local, private models and study tools for teams that have to show how a cybersecurity decision was made.</a:t>
            </a:r>
          </a:p>
        </p:txBody>
      </p:sp>
      <p:pic>
        <p:nvPicPr>
          <p:cNvPr id="7" name="Picture 6" descr="quant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1643557"/>
            <a:ext cx="4114800" cy="37537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  / 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Problem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88720"/>
            <a:ext cx="5623560" cy="12344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800" b="0">
                <a:solidFill>
                  <a:srgbClr val="E6F0F7"/>
                </a:solidFill>
                <a:latin typeface="Calibri"/>
              </a:rPr>
              <a:t>Tools for AI-driven cybersecurity mastery are expensive.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551176"/>
            <a:ext cx="5623560" cy="12344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800" b="0">
                <a:solidFill>
                  <a:srgbClr val="E6F0F7"/>
                </a:solidFill>
                <a:latin typeface="Calibri"/>
              </a:rPr>
              <a:t>Generative AI is introducing new cyber risks and vulnerabilities.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913632"/>
            <a:ext cx="5623560" cy="12344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800" b="0">
                <a:solidFill>
                  <a:srgbClr val="E6F0F7"/>
                </a:solidFill>
                <a:latin typeface="Calibri"/>
              </a:rPr>
              <a:t>Businesses are lagging on compliance, including the EU AI Act, SOC 2, and NIST.</a:t>
            </a:r>
          </a:p>
        </p:txBody>
      </p:sp>
      <p:pic>
        <p:nvPicPr>
          <p:cNvPr id="8" name="Picture 7" descr="Introduction to Cyber Security Compli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904523"/>
            <a:ext cx="5257800" cy="29575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0" y="5623560"/>
            <a:ext cx="525780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0">
                <a:solidFill>
                  <a:srgbClr val="B7CBE0"/>
                </a:solidFill>
                <a:latin typeface="Calibri"/>
              </a:rPr>
              <a:t>Compliance lesson from the site.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2  / 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Solution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88720"/>
            <a:ext cx="562356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800" b="0">
                <a:solidFill>
                  <a:srgbClr val="E6F0F7"/>
                </a:solidFill>
                <a:latin typeface="Calibri"/>
              </a:rPr>
              <a:t>Pre-trained predictive models and LLMs for real-time simulations.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459736"/>
            <a:ext cx="562356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800" b="0">
                <a:solidFill>
                  <a:srgbClr val="E6F0F7"/>
                </a:solidFill>
                <a:latin typeface="Calibri"/>
              </a:rPr>
              <a:t>Memorization flashcards, apps, and self-study modules on best practices.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794760"/>
            <a:ext cx="5623560" cy="10515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00" b="0">
                <a:solidFill>
                  <a:srgbClr val="B7CBE0"/>
                </a:solidFill>
                <a:latin typeface="Calibri"/>
              </a:rPr>
              <a:t>The same three layers are on the home page: quantum forecasting, risk entanglement, and actionable intelligence.</a:t>
            </a:r>
          </a:p>
        </p:txBody>
      </p:sp>
      <p:pic>
        <p:nvPicPr>
          <p:cNvPr id="8" name="Picture 7" descr="predictive-intelligence-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090585"/>
            <a:ext cx="5257800" cy="24939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0" y="562356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0">
                <a:solidFill>
                  <a:srgbClr val="B7CBE0"/>
                </a:solidFill>
                <a:latin typeface="Calibri"/>
              </a:rPr>
              <a:t>Predictive Intelligence Stack, from the whiteboard notes.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3  / 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Proposition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Local, private AI for cybersecurity predictions.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42615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A decentralized Tailscale network with blockchain logging.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1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Access includes 12 datasets, 15 exercises, and 200 hours of video.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4  / 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Existing alternatives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25880"/>
            <a:ext cx="5623560" cy="13258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Big Tech platforms with high barriers for small and midsize businesses.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779776"/>
            <a:ext cx="5623560" cy="13258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Shortcuts such as basic antivirus, which miss predictive insights.</a:t>
            </a:r>
          </a:p>
        </p:txBody>
      </p:sp>
      <p:pic>
        <p:nvPicPr>
          <p:cNvPr id="7" name="Picture 6" descr="Introduction to Cyber Security Small Busin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835943"/>
            <a:ext cx="5257800" cy="29575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0" y="5532120"/>
            <a:ext cx="5257800" cy="502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0">
                <a:solidFill>
                  <a:srgbClr val="B7CBE0"/>
                </a:solidFill>
                <a:latin typeface="Calibri"/>
              </a:rPr>
              <a:t>Small-business lesson from the site: 60% close within 6 months of a breach.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5  / 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Key metrics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0972800" cy="146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400" b="1">
                <a:solidFill>
                  <a:srgbClr val="FFFFFF"/>
                </a:solidFill>
                <a:latin typeface="Calibri"/>
              </a:rPr>
              <a:t>43k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566160"/>
            <a:ext cx="91440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400" b="0">
                <a:solidFill>
                  <a:srgbClr val="B7CBE0"/>
                </a:solidFill>
                <a:latin typeface="Calibri"/>
              </a:rPr>
              <a:t>Visitors in the first two weeks of the 2026 relaunch.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6  / 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Partnerships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Past partner: Capital Factory (Austin), for acceleration.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42615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Past partner: AWS Startups, for infrastructure.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1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Integrated Security Consultants (ISCSecurity.net), for expertise.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7  / 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Cost structure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Master’s degree.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42615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Software and cloud services.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1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Credentialing (SOC 2, NIST), course development, and marketing.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8  / 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Unfair advantage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Business license is pending.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42615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Founder Sam Castillo’s brand and network.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1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Seven years in predictive modeling.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9  / 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Channels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11155680" cy="105156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Media, press, and podcasts.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322576"/>
            <a:ext cx="11155680" cy="105156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University partnerships in the Five College Area.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502152"/>
            <a:ext cx="11155680" cy="105156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YouTube, built from zero to 50,000+ lifetime views.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4681728"/>
            <a:ext cx="11155680" cy="105156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Public lectures on Rumble, including Exam PA and machine-learning lessons.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10  / 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Customer segments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25880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Healthcare facilities and insurance companies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596896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Actuaries and financial analysts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2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Paralegals and lawyers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325880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HR specialists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596896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Educators and administrators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3867912"/>
            <a:ext cx="5486400" cy="114300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000" b="0">
                <a:solidFill>
                  <a:srgbClr val="E6F0F7"/>
                </a:solidFill>
                <a:latin typeface="Calibri"/>
              </a:rPr>
              <a:t>Engineering and operations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11  / 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Early adopters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0972800" cy="146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566160"/>
            <a:ext cx="91440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400" b="0">
                <a:solidFill>
                  <a:srgbClr val="B7CBE0"/>
                </a:solidFill>
                <a:latin typeface="Calibri"/>
              </a:rPr>
              <a:t>Fortune 500 companies.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12  / 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Revenue streams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$2,000 B2B subscriptions.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42615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Training enrollment bookings.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3867911"/>
            <a:ext cx="11155680" cy="109728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2200" b="0">
                <a:solidFill>
                  <a:srgbClr val="E6F0F7"/>
                </a:solidFill>
                <a:latin typeface="Calibri"/>
              </a:rPr>
              <a:t>Research grants.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13  / 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amsu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58273"/>
            <a:ext cx="4297680" cy="2821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411480"/>
            <a:ext cx="65836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1">
                <a:solidFill>
                  <a:srgbClr val="7FDBFF"/>
                </a:solidFill>
                <a:latin typeface="Calibri"/>
              </a:rPr>
              <a:t>ABOUT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713232"/>
            <a:ext cx="667512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Samuel Castillo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371600"/>
            <a:ext cx="662940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00" b="0">
                <a:solidFill>
                  <a:srgbClr val="B7CBE0"/>
                </a:solidFill>
                <a:latin typeface="Calibri"/>
              </a:rPr>
              <a:t>Massachusetts founder. He studied mathematics and actuarial science at UMass Amherst and built a small business after corporate roles.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2423160"/>
            <a:ext cx="6629400" cy="7772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7+ years of actuarial and data science experience at Fortune 500 companies.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3291839"/>
            <a:ext cx="6629400" cy="7772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Founder with startup accelerator experience.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0" y="4160520"/>
            <a:ext cx="6629400" cy="7772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Completed the AI Fundamentals course by Google on Coursera.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5212080"/>
            <a:ext cx="905256" cy="384048"/>
          </a:xfrm>
          <a:prstGeom prst="roundRect">
            <a:avLst>
              <a:gd name="adj" fmla="val 50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/>
          <a:lstStyle/>
          <a:p>
            <a:pPr algn="ctr"/>
            <a:r>
              <a:rPr sz="1200" b="1">
                <a:solidFill>
                  <a:srgbClr val="7FDBFF"/>
                </a:solidFill>
                <a:latin typeface="Calibri"/>
              </a:rPr>
              <a:t>Exam 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44183" y="5212080"/>
            <a:ext cx="1001268" cy="384048"/>
          </a:xfrm>
          <a:prstGeom prst="roundRect">
            <a:avLst>
              <a:gd name="adj" fmla="val 50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/>
          <a:lstStyle/>
          <a:p>
            <a:pPr algn="ctr"/>
            <a:r>
              <a:rPr sz="1200" b="1">
                <a:solidFill>
                  <a:srgbClr val="7FDBFF"/>
                </a:solidFill>
                <a:latin typeface="Calibri"/>
              </a:rPr>
              <a:t>Exam PA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55179" y="5212080"/>
            <a:ext cx="1577340" cy="384048"/>
          </a:xfrm>
          <a:prstGeom prst="roundRect">
            <a:avLst>
              <a:gd name="adj" fmla="val 50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/>
          <a:lstStyle/>
          <a:p>
            <a:pPr algn="ctr"/>
            <a:r>
              <a:rPr sz="1200" b="1">
                <a:solidFill>
                  <a:srgbClr val="7FDBFF"/>
                </a:solidFill>
                <a:latin typeface="Calibri"/>
              </a:rPr>
              <a:t>Exam MFE / 3F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42248" y="5212080"/>
            <a:ext cx="1193292" cy="384048"/>
          </a:xfrm>
          <a:prstGeom prst="roundRect">
            <a:avLst>
              <a:gd name="adj" fmla="val 50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/>
          <a:lstStyle/>
          <a:p>
            <a:pPr algn="ctr"/>
            <a:r>
              <a:rPr sz="1200" b="1">
                <a:solidFill>
                  <a:srgbClr val="7FDBFF"/>
                </a:solidFill>
                <a:latin typeface="Calibri"/>
              </a:rPr>
              <a:t>Exam STAM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145267" y="5212080"/>
            <a:ext cx="1001268" cy="384048"/>
          </a:xfrm>
          <a:prstGeom prst="roundRect">
            <a:avLst>
              <a:gd name="adj" fmla="val 50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/>
          <a:lstStyle/>
          <a:p>
            <a:pPr algn="ctr"/>
            <a:r>
              <a:rPr sz="1200" b="1">
                <a:solidFill>
                  <a:srgbClr val="7FDBFF"/>
                </a:solidFill>
                <a:latin typeface="Calibri"/>
              </a:rPr>
              <a:t>Exam FM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5742432"/>
            <a:ext cx="118872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400" b="1">
                <a:solidFill>
                  <a:srgbClr val="7FDBFF"/>
                </a:solidFill>
                <a:latin typeface="Calibri"/>
                <a:hlinkClick r:id="rId3"/>
              </a:rPr>
              <a:t>About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0" y="5742432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400" b="1">
                <a:solidFill>
                  <a:srgbClr val="7FDBFF"/>
                </a:solidFill>
                <a:latin typeface="Calibri"/>
                <a:hlinkClick r:id="rId4"/>
              </a:rPr>
              <a:t>Identity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14  / 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Experience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6126480" cy="14630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Integrated Security Consultants, Inc. — AI Solutions Developer, 2025. Turned security-system installs into clear steps and trained LLMs as virtual tech guides.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734056"/>
            <a:ext cx="6126480" cy="14630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Pass My Exam, LLC — Product Developer, 2024. AWS Activate Startups. YouTube channel from zero to 50,000+ lifetime views.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325112"/>
            <a:ext cx="6126480" cy="1463040"/>
          </a:xfrm>
          <a:prstGeom prst="roundRect">
            <a:avLst>
              <a:gd name="adj" fmla="val 15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73152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Expedia Group — Data Analyst, 2022–2023. Predictive models on global travel data. Workflows cut from 3 days to hours.</a:t>
            </a:r>
          </a:p>
        </p:txBody>
      </p:sp>
      <p:pic>
        <p:nvPicPr>
          <p:cNvPr id="8" name="Picture 7" descr="sam_on_st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583055"/>
            <a:ext cx="4800600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0" y="5623560"/>
            <a:ext cx="480060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0">
                <a:solidFill>
                  <a:srgbClr val="B7CBE0"/>
                </a:solidFill>
                <a:latin typeface="Calibri"/>
              </a:rPr>
              <a:t>On stage during a keynote presentation.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15  / 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What people say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97280"/>
            <a:ext cx="11155680" cy="1417320"/>
          </a:xfrm>
          <a:prstGeom prst="roundRect">
            <a:avLst>
              <a:gd name="adj" fmla="val 8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91440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He discovered patterns in the data that I never expected to see, pairing his expertise with my industry knowledge perfectly. I’d strongly recommend Sam for any data task you may have.</a:t>
            </a:r>
          </a:p>
          <a:p>
            <a:pPr algn="l"/>
            <a:r>
              <a:rPr sz="1300" b="1">
                <a:solidFill>
                  <a:srgbClr val="7FDBFF"/>
                </a:solidFill>
                <a:latin typeface="Calibri"/>
              </a:rPr>
              <a:t>Veteran entrepreneur, February 2022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633472"/>
            <a:ext cx="11155680" cy="1417320"/>
          </a:xfrm>
          <a:prstGeom prst="roundRect">
            <a:avLst>
              <a:gd name="adj" fmla="val 8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91440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Sam is making predictive analytics approachable and accessible to new talent in the actuarial field. It’s a tough subject and a hard thing to do, but he has proven he’s up to the task.</a:t>
            </a:r>
          </a:p>
          <a:p>
            <a:pPr algn="l"/>
            <a:r>
              <a:rPr sz="1300" b="1">
                <a:solidFill>
                  <a:srgbClr val="7FDBFF"/>
                </a:solidFill>
                <a:latin typeface="Calibri"/>
              </a:rPr>
              <a:t>Mentor, product and education advisor, January 2021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4169663"/>
            <a:ext cx="11155680" cy="1417320"/>
          </a:xfrm>
          <a:prstGeom prst="roundRect">
            <a:avLst>
              <a:gd name="adj" fmla="val 8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91440" bIns="73152"/>
          <a:lstStyle/>
          <a:p>
            <a:pPr algn="l"/>
            <a:r>
              <a:rPr sz="1500" b="0">
                <a:solidFill>
                  <a:srgbClr val="E6F0F7"/>
                </a:solidFill>
                <a:latin typeface="Calibri"/>
              </a:rPr>
              <a:t>Sam took action and created a data visualization survey to better understand which tools others were using so that we could tailor design decisions to match our end users. He also helped to create an R library called mr_workflow for R users within the firm.</a:t>
            </a:r>
          </a:p>
          <a:p>
            <a:pPr algn="l"/>
            <a:r>
              <a:rPr sz="1300" b="1">
                <a:solidFill>
                  <a:srgbClr val="7FDBFF"/>
                </a:solidFill>
                <a:latin typeface="Calibri"/>
              </a:rPr>
              <a:t>Senior product manager, healthcare analytics, January 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742432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0">
                <a:solidFill>
                  <a:srgbClr val="B7CBE0"/>
                </a:solidFill>
                <a:latin typeface="Calibri"/>
              </a:rPr>
              <a:t>I do not sell your information.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0" y="5742432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1">
                <a:solidFill>
                  <a:srgbClr val="7FDBFF"/>
                </a:solidFill>
                <a:latin typeface="Calibri"/>
                <a:hlinkClick r:id="rId2"/>
              </a:rPr>
              <a:t>All eight testimonials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79" y="5742432"/>
            <a:ext cx="137160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00" b="1">
                <a:solidFill>
                  <a:srgbClr val="7FDBFF"/>
                </a:solidFill>
                <a:latin typeface="Calibri"/>
                <a:hlinkClick r:id="rId3"/>
              </a:rPr>
              <a:t>Privacy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16  / 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Work on the 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05840"/>
            <a:ext cx="11155680" cy="502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00" b="0">
                <a:solidFill>
                  <a:srgbClr val="B7CBE0"/>
                </a:solidFill>
                <a:latin typeface="Calibri"/>
              </a:rPr>
              <a:t>ASA DataFest 2025. The action items below are from the commercial real-estate analysis published on the site.</a:t>
            </a:r>
          </a:p>
        </p:txBody>
      </p:sp>
      <p:pic>
        <p:nvPicPr>
          <p:cNvPr id="6" name="Picture 5" descr="datafest2025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319" y="1536192"/>
            <a:ext cx="780288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01675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400" b="1">
                <a:solidFill>
                  <a:srgbClr val="7FDBFF"/>
                </a:solidFill>
                <a:latin typeface="Calibri"/>
                <a:hlinkClick r:id="rId3"/>
              </a:rPr>
              <a:t>ASA DataFest 2025 write-up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17  / 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EU AI Act upskilling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1097280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6000" b="1">
                <a:solidFill>
                  <a:srgbClr val="7FDBFF"/>
                </a:solidFill>
                <a:latin typeface="Calibri"/>
              </a:rPr>
              <a:t>$150B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05740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800" b="0">
                <a:solidFill>
                  <a:srgbClr val="B7CBE0"/>
                </a:solidFill>
                <a:latin typeface="Calibri"/>
              </a:rPr>
              <a:t>Total education cost. People, multiplied by the average cost of materials, multiplied by the certifications each person needs.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338328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20 million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Professionals affected worldwide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8880" y="3767328"/>
            <a:ext cx="347472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6352" y="338328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$2,500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Average cost of study materials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8032" y="3767328"/>
            <a:ext cx="347472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75504" y="338328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Certifications or tests per person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87184" y="3767328"/>
            <a:ext cx="36576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=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52944" y="3383280"/>
            <a:ext cx="4227271" cy="1234440"/>
          </a:xfrm>
          <a:prstGeom prst="roundRect">
            <a:avLst>
              <a:gd name="adj" fmla="val 12000"/>
            </a:avLst>
          </a:prstGeom>
          <a:solidFill>
            <a:srgbClr val="0C2A40"/>
          </a:solidFill>
          <a:ln>
            <a:solidFill>
              <a:srgbClr val="7FD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$150 billion</a:t>
            </a:r>
          </a:p>
          <a:p>
            <a:pPr algn="ctr"/>
            <a:r>
              <a:rPr sz="1300" b="0">
                <a:solidFill>
                  <a:srgbClr val="7FDBFF"/>
                </a:solidFill>
                <a:latin typeface="Calibri"/>
              </a:rPr>
              <a:t>Total education 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18  / 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47472"/>
            <a:ext cx="11155680" cy="5669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400" b="1">
                <a:solidFill>
                  <a:srgbClr val="FFFFFF"/>
                </a:solidFill>
                <a:latin typeface="Calibri"/>
              </a:rPr>
              <a:t>Compared with actuarial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43000"/>
            <a:ext cx="111556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800" b="0">
                <a:solidFill>
                  <a:srgbClr val="B7CBE0"/>
                </a:solidFill>
                <a:latin typeface="Calibri"/>
              </a:rPr>
              <a:t>Affordable tools are a way to bring compliance costs down. The same formula — people × materials × exams — is much smaller in the actuarial market.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33172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31,000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Actuaries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2715768"/>
            <a:ext cx="347472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16352" y="233172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$3,500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Study materials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8032" y="2715768"/>
            <a:ext cx="347472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75504" y="2331720"/>
            <a:ext cx="2011680" cy="1234440"/>
          </a:xfrm>
          <a:prstGeom prst="roundRect">
            <a:avLst>
              <a:gd name="adj" fmla="val 12000"/>
            </a:avLst>
          </a:prstGeom>
          <a:solidFill>
            <a:srgbClr val="0A1629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10</a:t>
            </a:r>
          </a:p>
          <a:p>
            <a:pPr algn="ctr"/>
            <a:r>
              <a:rPr sz="1200" b="0">
                <a:solidFill>
                  <a:srgbClr val="B7CBE0"/>
                </a:solidFill>
                <a:latin typeface="Calibri"/>
              </a:rPr>
              <a:t>Exams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87184" y="2715768"/>
            <a:ext cx="36576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2000" b="1">
                <a:solidFill>
                  <a:srgbClr val="7FDBFF"/>
                </a:solidFill>
                <a:latin typeface="Calibri"/>
              </a:rPr>
              <a:t>=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52944" y="2331720"/>
            <a:ext cx="4227271" cy="1234440"/>
          </a:xfrm>
          <a:prstGeom prst="roundRect">
            <a:avLst>
              <a:gd name="adj" fmla="val 12000"/>
            </a:avLst>
          </a:prstGeom>
          <a:solidFill>
            <a:srgbClr val="0C2A40"/>
          </a:solidFill>
          <a:ln>
            <a:solidFill>
              <a:srgbClr val="7FD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$1.085 billion</a:t>
            </a:r>
          </a:p>
          <a:p>
            <a:pPr algn="ctr"/>
            <a:r>
              <a:rPr sz="1300" b="0">
                <a:solidFill>
                  <a:srgbClr val="7FDBFF"/>
                </a:solidFill>
                <a:latin typeface="Calibri"/>
              </a:rPr>
              <a:t>Education cost on this formula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840480"/>
            <a:ext cx="1115568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800" b="0">
                <a:solidFill>
                  <a:srgbClr val="B7CBE0"/>
                </a:solidFill>
                <a:latin typeface="Calibri"/>
              </a:rPr>
              <a:t>Set next to the $150 billion EU AI Act figure, actuarial education is the smaller, better-known market for the same kind of study spend.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19  / 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C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D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874519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400" b="1">
                <a:solidFill>
                  <a:srgbClr val="7FDBFF"/>
                </a:solidFill>
                <a:latin typeface="Calibri"/>
              </a:rPr>
              <a:t>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</a:rPr>
              <a:t>A forecast you can explain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108960"/>
            <a:ext cx="91440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000" b="0">
                <a:solidFill>
                  <a:srgbClr val="B7CBE0"/>
                </a:solidFill>
                <a:latin typeface="Calibri"/>
              </a:rPr>
              <a:t>Private cybersecurity predictions, study modules, and a record of how the result was produced.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69080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000" b="1">
                <a:solidFill>
                  <a:srgbClr val="7FDBFF"/>
                </a:solidFill>
                <a:latin typeface="Calibri"/>
                <a:hlinkClick r:id="rId2"/>
              </a:rPr>
              <a:t>Contact Samuel Castillo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0">
                <a:solidFill>
                  <a:srgbClr val="B7CBE0"/>
                </a:solidFill>
                <a:latin typeface="Calibri"/>
              </a:rPr>
              <a:t>Predictive Insights AI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73952"/>
            <a:ext cx="3108960" cy="25603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/>
            <a:r>
              <a:rPr sz="1200" b="0">
                <a:solidFill>
                  <a:srgbClr val="B7CBE0"/>
                </a:solidFill>
                <a:latin typeface="Calibri"/>
              </a:rPr>
              <a:t>20  / 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Predictive Insights Pitch Deck 2026</dc:title>
  <dc:subject>AI risk forecasting for EU AI Act alignment</dc:subject>
  <dc:creator>Samuel Castillo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>Pitch deck</cp:category>
</cp:coreProperties>
</file>